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257" r:id="rId3"/>
    <p:sldId id="279" r:id="rId4"/>
    <p:sldId id="284" r:id="rId5"/>
    <p:sldId id="287" r:id="rId6"/>
    <p:sldId id="288" r:id="rId7"/>
    <p:sldId id="285" r:id="rId8"/>
    <p:sldId id="289" r:id="rId9"/>
    <p:sldId id="290" r:id="rId10"/>
    <p:sldId id="286" r:id="rId11"/>
    <p:sldId id="291" r:id="rId12"/>
    <p:sldId id="292" r:id="rId13"/>
    <p:sldId id="283" r:id="rId14"/>
    <p:sldId id="293" r:id="rId15"/>
    <p:sldId id="294" r:id="rId16"/>
    <p:sldId id="295" r:id="rId17"/>
    <p:sldId id="296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C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7/2/2025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7CE27B6-7472-4951-A578-2D05FA48BF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14" y="0"/>
            <a:ext cx="9130785" cy="6867939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71C306D-4302-44ED-A82C-18B881E74725}"/>
              </a:ext>
            </a:extLst>
          </p:cNvPr>
          <p:cNvSpPr txBox="1">
            <a:spLocks/>
          </p:cNvSpPr>
          <p:nvPr/>
        </p:nvSpPr>
        <p:spPr>
          <a:xfrm>
            <a:off x="-32084" y="144780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1" algn="ctr"/>
            <a:r>
              <a:rPr lang="en-US" sz="3200" b="1" dirty="0">
                <a:solidFill>
                  <a:schemeClr val="bg1"/>
                </a:solidFill>
              </a:rPr>
              <a:t>Care for Child Development </a:t>
            </a:r>
          </a:p>
          <a:p>
            <a:pPr lvl="1" algn="ctr"/>
            <a:r>
              <a:rPr lang="en-US" sz="3200" b="1" dirty="0">
                <a:solidFill>
                  <a:schemeClr val="bg1"/>
                </a:solidFill>
              </a:rPr>
              <a:t>12 Months – 2 years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34455E-399F-4A8C-91B4-5330CCBA15E3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352800" y="3182303"/>
            <a:ext cx="2055019" cy="260889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8343258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User\AppData\Local\Microsoft\Windows\INetCache\Content.Word\ECD chartbook-images-6.jpg">
            <a:extLst>
              <a:ext uri="{FF2B5EF4-FFF2-40B4-BE49-F238E27FC236}">
                <a16:creationId xmlns:a16="http://schemas.microsoft.com/office/drawing/2014/main" id="{251DFF1A-F190-46AA-A099-7B2B3B27D1C7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0" y="1"/>
            <a:ext cx="51054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64562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User\AppData\Local\Microsoft\Windows\INetCache\Content.Word\ECD chartbook-images-6.jpg">
            <a:extLst>
              <a:ext uri="{FF2B5EF4-FFF2-40B4-BE49-F238E27FC236}">
                <a16:creationId xmlns:a16="http://schemas.microsoft.com/office/drawing/2014/main" id="{5A04227C-03AA-4C9E-8F9E-EFF1D5D3E473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0"/>
            <a:ext cx="5791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815576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71C306D-4302-44ED-A82C-18B881E74725}"/>
              </a:ext>
            </a:extLst>
          </p:cNvPr>
          <p:cNvSpPr txBox="1">
            <a:spLocks/>
          </p:cNvSpPr>
          <p:nvPr/>
        </p:nvSpPr>
        <p:spPr>
          <a:xfrm>
            <a:off x="-32084" y="137160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 fontScale="92500" lnSpcReduction="10000"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Care for Child Development </a:t>
            </a:r>
          </a:p>
          <a:p>
            <a:pPr algn="ctr"/>
            <a:r>
              <a:rPr lang="en-US" sz="3600" b="1" dirty="0">
                <a:solidFill>
                  <a:schemeClr val="bg1"/>
                </a:solidFill>
              </a:rPr>
              <a:t>2 years – 5 years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69BE5A-5165-47EE-9D46-63D83BDDE61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200400" y="2993232"/>
            <a:ext cx="2157412" cy="28527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235065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User\AppData\Local\Microsoft\Windows\INetCache\Content.Word\ECD chartbook-images-7.jpg">
            <a:extLst>
              <a:ext uri="{FF2B5EF4-FFF2-40B4-BE49-F238E27FC236}">
                <a16:creationId xmlns:a16="http://schemas.microsoft.com/office/drawing/2014/main" id="{30D50EC6-10C0-4CB9-AA61-5F4D055EEDB5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1201" y="0"/>
            <a:ext cx="5029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482491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User\AppData\Local\Microsoft\Windows\INetCache\Content.Word\ECD chartbook-images-7.jpg">
            <a:extLst>
              <a:ext uri="{FF2B5EF4-FFF2-40B4-BE49-F238E27FC236}">
                <a16:creationId xmlns:a16="http://schemas.microsoft.com/office/drawing/2014/main" id="{CF4233FF-2E27-405A-81BB-C47A9CEC68D7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0"/>
            <a:ext cx="685799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06221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User\AppData\Local\Microsoft\Windows\INetCache\Content.Word\ECD chartbook-images-16.jpg">
            <a:extLst>
              <a:ext uri="{FF2B5EF4-FFF2-40B4-BE49-F238E27FC236}">
                <a16:creationId xmlns:a16="http://schemas.microsoft.com/office/drawing/2014/main" id="{D77889CF-CB00-43D9-AD4C-4B0E43626450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28800" y="0"/>
            <a:ext cx="5029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46302929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User\AppData\Local\Microsoft\Windows\INetCache\Content.Word\ECD chartbook-images-17.jpg">
            <a:extLst>
              <a:ext uri="{FF2B5EF4-FFF2-40B4-BE49-F238E27FC236}">
                <a16:creationId xmlns:a16="http://schemas.microsoft.com/office/drawing/2014/main" id="{AAEC2C71-6949-4976-97FB-756C1D8487CD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-1"/>
            <a:ext cx="5743574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3377251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Early Childhood Development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Assess &amp; Classify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61240EC-561E-44FA-974A-888EFDAE22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0700" y="1404937"/>
            <a:ext cx="5562600" cy="4048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0664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78B77FED-1156-4CF4-871B-9962DCAE49F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Learning Objectives</a:t>
            </a:r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id="{A2848EF1-2EBF-4DAB-A81F-24EE34A024A1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0" y="931547"/>
            <a:ext cx="8839200" cy="5909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lphaUcPeriod"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Classify Developmental Progress and Identify Delays</a:t>
            </a:r>
          </a:p>
          <a:p>
            <a:pPr marR="0" lvl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800100" lvl="1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Learn to classify child development as typical or delayed based on age-appropriate milestones.</a:t>
            </a:r>
          </a:p>
          <a:p>
            <a:pPr marL="800100" lvl="1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Identify red flags or early signs of developmental delays or concerns in children.</a:t>
            </a:r>
          </a:p>
          <a:p>
            <a:pPr marL="800100" lvl="1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Differentiate between typical developmental variation and concerning delays that require further evaluation.</a:t>
            </a:r>
          </a:p>
          <a:p>
            <a:pPr lvl="1" algn="just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B. Manage Developmental Concerns and Early Interventions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800100" lvl="1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Develop skills in providing age-appropriate advice and guidance to parents/caregivers on promoting healthy development in children.</a:t>
            </a:r>
          </a:p>
          <a:p>
            <a:pPr marL="800100" lvl="1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Know how to manage common developmental concerns (e.g., delayed speech, motor skills) at the primary care level.</a:t>
            </a:r>
          </a:p>
          <a:p>
            <a:pPr marL="800100" lvl="1" indent="-342900" algn="just" eaLnBrk="0" fontAlgn="base" hangingPunct="0">
              <a:spcBef>
                <a:spcPct val="0"/>
              </a:spcBef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kumimoji="0" lang="en-US" altLang="en-U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Understand the referral pathways for children with significant developmental delays and the importance of early intervention programs.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147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71C306D-4302-44ED-A82C-18B881E74725}"/>
              </a:ext>
            </a:extLst>
          </p:cNvPr>
          <p:cNvSpPr txBox="1">
            <a:spLocks/>
          </p:cNvSpPr>
          <p:nvPr/>
        </p:nvSpPr>
        <p:spPr>
          <a:xfrm>
            <a:off x="0" y="137160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1" algn="ctr"/>
            <a:r>
              <a:rPr lang="en-US" sz="3200" b="1" dirty="0">
                <a:solidFill>
                  <a:schemeClr val="bg1"/>
                </a:solidFill>
              </a:rPr>
              <a:t>Care for Child Development </a:t>
            </a:r>
          </a:p>
          <a:p>
            <a:pPr lvl="1" algn="ctr"/>
            <a:r>
              <a:rPr lang="en-US" sz="3200" b="1" dirty="0">
                <a:solidFill>
                  <a:schemeClr val="bg1"/>
                </a:solidFill>
              </a:rPr>
              <a:t>0-6 Months 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1853F752-963C-419C-9B80-1C7417946E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3124200"/>
            <a:ext cx="3186224" cy="23622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80038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User\AppData\Local\Microsoft\Windows\INetCache\Content.Word\ECD chartbook-images-4.jpg">
            <a:extLst>
              <a:ext uri="{FF2B5EF4-FFF2-40B4-BE49-F238E27FC236}">
                <a16:creationId xmlns:a16="http://schemas.microsoft.com/office/drawing/2014/main" id="{8FB6DABB-E748-4F92-8581-290DE7797A27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6200"/>
            <a:ext cx="5442585" cy="6741477"/>
          </a:xfrm>
          <a:prstGeom prst="rect">
            <a:avLst/>
          </a:prstGeom>
          <a:ln w="38100" cap="sq">
            <a:solidFill>
              <a:srgbClr val="00206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337210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User\AppData\Local\Microsoft\Windows\INetCache\Content.Word\ECD chartbook-images-4.jpg">
            <a:extLst>
              <a:ext uri="{FF2B5EF4-FFF2-40B4-BE49-F238E27FC236}">
                <a16:creationId xmlns:a16="http://schemas.microsoft.com/office/drawing/2014/main" id="{071C5E74-0D35-4C26-957C-6CBAF20B5154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75" y="71120"/>
            <a:ext cx="5556250" cy="6715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270126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71C306D-4302-44ED-A82C-18B881E74725}"/>
              </a:ext>
            </a:extLst>
          </p:cNvPr>
          <p:cNvSpPr txBox="1">
            <a:spLocks/>
          </p:cNvSpPr>
          <p:nvPr/>
        </p:nvSpPr>
        <p:spPr>
          <a:xfrm>
            <a:off x="0" y="1600200"/>
            <a:ext cx="9144000" cy="1066800"/>
          </a:xfrm>
          <a:prstGeom prst="rect">
            <a:avLst/>
          </a:prstGeom>
          <a:solidFill>
            <a:schemeClr val="accent3"/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lvl="1" algn="ctr"/>
            <a:r>
              <a:rPr lang="en-US" sz="3200" b="1" dirty="0">
                <a:solidFill>
                  <a:schemeClr val="bg1"/>
                </a:solidFill>
              </a:rPr>
              <a:t>Care for Child Development </a:t>
            </a:r>
          </a:p>
          <a:p>
            <a:pPr lvl="1" algn="ctr"/>
            <a:r>
              <a:rPr lang="en-US" sz="3200" b="1" dirty="0">
                <a:solidFill>
                  <a:schemeClr val="bg1"/>
                </a:solidFill>
              </a:rPr>
              <a:t>6-12 Months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5517184-1E4A-49B3-B29B-18D26806326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3521710" y="3396916"/>
            <a:ext cx="2100580" cy="25044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6286525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User\AppData\Local\Microsoft\Windows\INetCache\Content.Word\ECD chartbook-images-5.jpg">
            <a:extLst>
              <a:ext uri="{FF2B5EF4-FFF2-40B4-BE49-F238E27FC236}">
                <a16:creationId xmlns:a16="http://schemas.microsoft.com/office/drawing/2014/main" id="{BB648675-0349-4703-9732-7333F32DDE55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11033" y="76200"/>
            <a:ext cx="4946967" cy="6781800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506751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Users\User\AppData\Local\Microsoft\Windows\INetCache\Content.Word\ECD chartbook-images-5.jpg">
            <a:extLst>
              <a:ext uri="{FF2B5EF4-FFF2-40B4-BE49-F238E27FC236}">
                <a16:creationId xmlns:a16="http://schemas.microsoft.com/office/drawing/2014/main" id="{6222D4CB-873E-4203-96D0-8FC8A469C60F}"/>
              </a:ext>
            </a:extLst>
          </p:cNvPr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93887" y="-1"/>
            <a:ext cx="5040313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12403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</TotalTime>
  <Words>154</Words>
  <Application>Microsoft Office PowerPoint</Application>
  <PresentationFormat>On-screen Show (4:3)</PresentationFormat>
  <Paragraphs>22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Calibri</vt:lpstr>
      <vt:lpstr>Courier New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Pakistan Maternal Nutrition Strategy</dc:title>
  <dc:creator>Mak Printing Solution</dc:creator>
  <cp:lastModifiedBy>DELL</cp:lastModifiedBy>
  <cp:revision>27</cp:revision>
  <dcterms:created xsi:type="dcterms:W3CDTF">2006-08-16T00:00:00Z</dcterms:created>
  <dcterms:modified xsi:type="dcterms:W3CDTF">2025-07-02T05:05:39Z</dcterms:modified>
</cp:coreProperties>
</file>